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38"/>
  </p:notesMasterIdLst>
  <p:sldIdLst>
    <p:sldId id="257" r:id="rId3"/>
    <p:sldId id="319" r:id="rId4"/>
    <p:sldId id="320" r:id="rId5"/>
    <p:sldId id="286" r:id="rId6"/>
    <p:sldId id="317" r:id="rId7"/>
    <p:sldId id="287" r:id="rId8"/>
    <p:sldId id="288" r:id="rId9"/>
    <p:sldId id="305" r:id="rId10"/>
    <p:sldId id="318" r:id="rId11"/>
    <p:sldId id="306" r:id="rId12"/>
    <p:sldId id="307" r:id="rId13"/>
    <p:sldId id="309" r:id="rId14"/>
    <p:sldId id="310" r:id="rId15"/>
    <p:sldId id="316" r:id="rId16"/>
    <p:sldId id="313" r:id="rId17"/>
    <p:sldId id="311" r:id="rId18"/>
    <p:sldId id="312" r:id="rId19"/>
    <p:sldId id="329" r:id="rId20"/>
    <p:sldId id="314" r:id="rId21"/>
    <p:sldId id="321" r:id="rId22"/>
    <p:sldId id="322" r:id="rId23"/>
    <p:sldId id="323" r:id="rId24"/>
    <p:sldId id="324" r:id="rId25"/>
    <p:sldId id="326" r:id="rId26"/>
    <p:sldId id="328" r:id="rId27"/>
    <p:sldId id="338" r:id="rId28"/>
    <p:sldId id="340" r:id="rId29"/>
    <p:sldId id="341" r:id="rId30"/>
    <p:sldId id="342" r:id="rId31"/>
    <p:sldId id="343" r:id="rId32"/>
    <p:sldId id="344" r:id="rId33"/>
    <p:sldId id="345" r:id="rId34"/>
    <p:sldId id="327" r:id="rId35"/>
    <p:sldId id="333" r:id="rId36"/>
    <p:sldId id="33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7" d="100"/>
          <a:sy n="87" d="100"/>
        </p:scale>
        <p:origin x="43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ep Reddy Hanumaihgari" userId="86a9f56c-2e65-4a80-9d64-63b9c07412a6" providerId="ADAL" clId="{71B50FF3-AB2A-448E-9D5A-19D618C94357}"/>
  </pc:docChgLst>
  <pc:docChgLst>
    <pc:chgData name="Sandeep Reddy Hanumaihgari" userId="86a9f56c-2e65-4a80-9d64-63b9c07412a6" providerId="ADAL" clId="{A193D7E2-5159-4464-8D1C-E1211917F43C}"/>
    <pc:docChg chg="addSld delSld modSld">
      <pc:chgData name="Sandeep Reddy Hanumaihgari" userId="86a9f56c-2e65-4a80-9d64-63b9c07412a6" providerId="ADAL" clId="{A193D7E2-5159-4464-8D1C-E1211917F43C}" dt="2018-01-30T05:00:20.251" v="49"/>
      <pc:docMkLst>
        <pc:docMk/>
      </pc:docMkLst>
      <pc:sldChg chg="modSp">
        <pc:chgData name="Sandeep Reddy Hanumaihgari" userId="86a9f56c-2e65-4a80-9d64-63b9c07412a6" providerId="ADAL" clId="{A193D7E2-5159-4464-8D1C-E1211917F43C}" dt="2018-01-30T04:56:58.934" v="22" actId="5793"/>
        <pc:sldMkLst>
          <pc:docMk/>
          <pc:sldMk cId="4234027633" sldId="320"/>
        </pc:sldMkLst>
        <pc:spChg chg="mod">
          <ac:chgData name="Sandeep Reddy Hanumaihgari" userId="86a9f56c-2e65-4a80-9d64-63b9c07412a6" providerId="ADAL" clId="{A193D7E2-5159-4464-8D1C-E1211917F43C}" dt="2018-01-30T04:56:58.934" v="22" actId="5793"/>
          <ac:spMkLst>
            <pc:docMk/>
            <pc:sldMk cId="4234027633" sldId="320"/>
            <ac:spMk id="3" creationId="{B7ECF8AB-6FFA-4140-B97C-862BA5476F33}"/>
          </ac:spMkLst>
        </pc:spChg>
      </pc:sldChg>
      <pc:sldChg chg="addSp delSp modSp add">
        <pc:chgData name="Sandeep Reddy Hanumaihgari" userId="86a9f56c-2e65-4a80-9d64-63b9c07412a6" providerId="ADAL" clId="{A193D7E2-5159-4464-8D1C-E1211917F43C}" dt="2018-01-30T05:00:20.251" v="49"/>
        <pc:sldMkLst>
          <pc:docMk/>
          <pc:sldMk cId="575064927" sldId="333"/>
        </pc:sldMkLst>
        <pc:spChg chg="mod">
          <ac:chgData name="Sandeep Reddy Hanumaihgari" userId="86a9f56c-2e65-4a80-9d64-63b9c07412a6" providerId="ADAL" clId="{A193D7E2-5159-4464-8D1C-E1211917F43C}" dt="2018-01-30T04:59:54.966" v="48" actId="20577"/>
          <ac:spMkLst>
            <pc:docMk/>
            <pc:sldMk cId="575064927" sldId="333"/>
            <ac:spMk id="2" creationId="{45A05E0B-744B-4AB7-B114-7C5BD85010DF}"/>
          </ac:spMkLst>
        </pc:spChg>
        <pc:spChg chg="del">
          <ac:chgData name="Sandeep Reddy Hanumaihgari" userId="86a9f56c-2e65-4a80-9d64-63b9c07412a6" providerId="ADAL" clId="{A193D7E2-5159-4464-8D1C-E1211917F43C}" dt="2018-01-30T05:00:20.251" v="49"/>
          <ac:spMkLst>
            <pc:docMk/>
            <pc:sldMk cId="575064927" sldId="333"/>
            <ac:spMk id="3" creationId="{8A035EE3-3C1A-4150-A1F2-4F1BAA454282}"/>
          </ac:spMkLst>
        </pc:spChg>
        <pc:picChg chg="add mod">
          <ac:chgData name="Sandeep Reddy Hanumaihgari" userId="86a9f56c-2e65-4a80-9d64-63b9c07412a6" providerId="ADAL" clId="{A193D7E2-5159-4464-8D1C-E1211917F43C}" dt="2018-01-30T05:00:20.251" v="49"/>
          <ac:picMkLst>
            <pc:docMk/>
            <pc:sldMk cId="575064927" sldId="333"/>
            <ac:picMk id="4" creationId="{D96D3AA2-8AF0-4DF7-8BB0-8BFBA1B8722F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9A268-BC20-4C4B-AD49-13C7E7892CCC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614D3-19B3-4C34-9035-E38A19348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</p:spPr>
        <p:txBody>
          <a:bodyPr/>
          <a:lstStyle/>
          <a:p>
            <a:fld id="{269BF997-9B5F-4A82-AF31-6E87F25749BF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360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26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27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63B73-1F3F-48A1-868B-556C9EBE0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542A6-BC5D-406C-BE1E-844BBBE4D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E802A-AAAE-4137-A3EC-78A795EA3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3202-D806-4596-B738-5EFF906A959D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810E1-EA93-4156-9E4F-516D85C6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18669-54D8-4FA7-AC03-4711395A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10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0569-26CD-4E48-AB8F-C8D393C56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DBDF74-D7DD-4F74-8204-768D6D8C8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E0E80-DE55-4227-8F22-8B46CC331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3202-D806-4596-B738-5EFF906A959D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D90D3-5DB1-4E46-965A-43DE2A1AD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E9E31-07F6-4BA3-89E4-4406CB6F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08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FB4F80-033E-40D6-8EB5-E065B9688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FA981-8292-42BE-B5C1-A1E25890D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BE0CF-2BE4-4B92-BEC3-5CF0BDF96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3202-D806-4596-B738-5EFF906A959D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38A02-307F-4A5A-BA7D-F53437CEE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FE8E8-723C-4492-8FB7-5544427A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6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text only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705" y="1604798"/>
            <a:ext cx="11079128" cy="147002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4000" b="1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908" y="3094328"/>
            <a:ext cx="11082925" cy="148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700" b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Click to edit the sub title</a:t>
            </a:r>
          </a:p>
        </p:txBody>
      </p:sp>
      <p:sp>
        <p:nvSpPr>
          <p:cNvPr id="10" name="AddClassification"/>
          <p:cNvSpPr txBox="1">
            <a:spLocks noChangeArrowheads="1"/>
          </p:cNvSpPr>
          <p:nvPr userDrawn="1"/>
        </p:nvSpPr>
        <p:spPr bwMode="auto">
          <a:xfrm>
            <a:off x="5082424" y="6195793"/>
            <a:ext cx="2027152" cy="29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defTabSz="1219170"/>
            <a:r>
              <a:rPr lang="en-US" sz="1100">
                <a:solidFill>
                  <a:prstClr val="whit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© Atos - For internal use</a:t>
            </a:r>
            <a:endParaRPr lang="en-US" sz="1100" dirty="0">
              <a:solidFill>
                <a:prstClr val="whit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002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xt only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000" y="1396812"/>
            <a:ext cx="6600000" cy="1470025"/>
          </a:xfrm>
        </p:spPr>
        <p:txBody>
          <a:bodyPr anchor="t" anchorCtr="0">
            <a:noAutofit/>
          </a:bodyPr>
          <a:lstStyle>
            <a:lvl1pPr>
              <a:defRPr sz="4100" b="1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8000" y="2955600"/>
            <a:ext cx="6600000" cy="1486800"/>
          </a:xfrm>
        </p:spPr>
        <p:txBody>
          <a:bodyPr>
            <a:noAutofit/>
          </a:bodyPr>
          <a:lstStyle>
            <a:lvl1pPr marL="0" indent="0" algn="l">
              <a:buNone/>
              <a:defRPr sz="2700" b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8" name="AddCustomDate#1"/>
          <p:cNvSpPr txBox="1"/>
          <p:nvPr userDrawn="1"/>
        </p:nvSpPr>
        <p:spPr>
          <a:xfrm>
            <a:off x="5313315" y="4653139"/>
            <a:ext cx="1571628" cy="369332"/>
          </a:xfrm>
          <a:prstGeom prst="rect">
            <a:avLst/>
          </a:prstGeom>
          <a:noFill/>
        </p:spPr>
        <p:txBody>
          <a:bodyPr wrap="none" lIns="121896" tIns="60948" rIns="121896" bIns="60948" rtlCol="0">
            <a:spAutoFit/>
          </a:bodyPr>
          <a:lstStyle/>
          <a:p>
            <a:pPr defTabSz="1218930"/>
            <a:r>
              <a:rPr lang="nl-NL" sz="1600" dirty="0" err="1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dd</a:t>
            </a:r>
            <a:r>
              <a:rPr lang="nl-NL" sz="1600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-mm-</a:t>
            </a:r>
            <a:r>
              <a:rPr lang="nl-NL" sz="1600" dirty="0" err="1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yyyy</a:t>
            </a:r>
            <a:endParaRPr lang="nl-NL" sz="1600" dirty="0">
              <a:solidFill>
                <a:prstClr val="black"/>
              </a:solidFill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13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asic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738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2nd top lin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00" y="378000"/>
            <a:ext cx="11655040" cy="75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00" y="1124744"/>
            <a:ext cx="11664000" cy="4962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9301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43125" y="1124744"/>
            <a:ext cx="6312000" cy="124560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2" name="AddNotifier#1"/>
          <p:cNvSpPr txBox="1">
            <a:spLocks noChangeArrowheads="1"/>
          </p:cNvSpPr>
          <p:nvPr userDrawn="1"/>
        </p:nvSpPr>
        <p:spPr bwMode="auto">
          <a:xfrm>
            <a:off x="2918917" y="3166337"/>
            <a:ext cx="6312000" cy="148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6" tIns="60948" rIns="121896" bIns="60948"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defTabSz="1218930"/>
            <a:r>
              <a:rPr lang="en-US" sz="1300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Consulting, Atos </a:t>
            </a:r>
            <a:r>
              <a:rPr lang="en-US" sz="1300" dirty="0" err="1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Worldgrid</a:t>
            </a:r>
            <a:r>
              <a:rPr lang="en-US" sz="1300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1300" dirty="0" err="1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Worldline</a:t>
            </a:r>
            <a:r>
              <a:rPr lang="en-US" sz="1300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1300" dirty="0" err="1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BlueKiwi</a:t>
            </a:r>
            <a:r>
              <a:rPr lang="en-US" sz="1300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Bull, Canopy the Open Cloud Company, </a:t>
            </a:r>
            <a:r>
              <a:rPr lang="en-US" sz="1300" dirty="0" err="1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Yunano</a:t>
            </a:r>
            <a:r>
              <a:rPr lang="en-US" sz="1300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Zero Email, Zero Email Certified and The Zero Email Company are registered trademarks of the Atos group. May 2015. © 2015 Atos. Confidential information owned by Atos, to be used by the recipient only. This document, or any part of it, may not be reproduced, copied, circulated and/or distributed nor quoted without prior written approval from Atos.</a:t>
            </a:r>
          </a:p>
        </p:txBody>
      </p:sp>
      <p:sp>
        <p:nvSpPr>
          <p:cNvPr id="7" name="AddCustomDate#1"/>
          <p:cNvSpPr txBox="1"/>
          <p:nvPr userDrawn="1"/>
        </p:nvSpPr>
        <p:spPr>
          <a:xfrm>
            <a:off x="5313315" y="4653139"/>
            <a:ext cx="1571628" cy="369332"/>
          </a:xfrm>
          <a:prstGeom prst="rect">
            <a:avLst/>
          </a:prstGeom>
          <a:noFill/>
        </p:spPr>
        <p:txBody>
          <a:bodyPr wrap="none" lIns="121896" tIns="60948" rIns="121896" bIns="60948" rtlCol="0">
            <a:spAutoFit/>
          </a:bodyPr>
          <a:lstStyle/>
          <a:p>
            <a:pPr defTabSz="1218930"/>
            <a:r>
              <a:rPr lang="nl-NL" sz="160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dd-mm-yyyy</a:t>
            </a:r>
            <a:endParaRPr lang="nl-NL" sz="1600" dirty="0">
              <a:solidFill>
                <a:prstClr val="black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AddClassification"/>
          <p:cNvSpPr txBox="1">
            <a:spLocks noChangeArrowheads="1"/>
          </p:cNvSpPr>
          <p:nvPr userDrawn="1"/>
        </p:nvSpPr>
        <p:spPr bwMode="auto">
          <a:xfrm>
            <a:off x="4870315" y="6386411"/>
            <a:ext cx="2409208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6" tIns="60948" rIns="121896" bIns="60948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defTabSz="1218930"/>
            <a:r>
              <a:rPr lang="en-US" sz="1300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© Atos - 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425212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0400" y="1534637"/>
            <a:ext cx="11664000" cy="463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/>
              <a:t>First level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0400" y="6326136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154" y="6392292"/>
            <a:ext cx="833125" cy="272499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435832" y="6167837"/>
            <a:ext cx="11760629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438946" y="1259909"/>
            <a:ext cx="11760629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88651" y="164637"/>
            <a:ext cx="11664000" cy="5760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Action Title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0" hasCustomPrompt="1"/>
          </p:nvPr>
        </p:nvSpPr>
        <p:spPr>
          <a:xfrm>
            <a:off x="288651" y="745067"/>
            <a:ext cx="11664000" cy="391021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4357355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F4AC-E648-434F-BEDB-346C6DBF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12F3D-B04D-4F29-80F1-0837DC278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8322C-9794-48D1-A122-5BFD30DD0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3202-D806-4596-B738-5EFF906A959D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CFE6F-FAAA-4B59-BBF9-67A117559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FF35E-BA32-4430-8147-FABE21F0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75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721F-979D-4E0A-969B-7BB719E3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F2DCB-7440-4EFE-84FD-C5B145200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ACA7C-2459-464A-91EB-8BD8D435E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3202-D806-4596-B738-5EFF906A959D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2BCB3-0A02-4EF7-B31F-717F56208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A4E46-7117-4D66-868F-0C98B7A0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25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3B745-55E6-46E8-A9C1-1D98F55C4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1F58C-8AE0-467A-998D-E3674FEEAC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C3FB9-B5F5-4E9A-A17A-B5D6D4D93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47810-B2A7-4D3B-A423-C016E19B1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3202-D806-4596-B738-5EFF906A959D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82A90-1D5F-4C48-B548-158C650F0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40744-9B09-41CF-8B15-03637B1E3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97563-4482-4574-830B-35EECC30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71EB2-9F73-4E58-9B70-1E050A354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C5A2C-F538-4D22-98A9-44D27C369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E44E8-930C-40B0-835A-0A5C05D1F3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C8BB31-4C2B-4D50-8EB0-CF37B702B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99087-D002-4FE9-B555-9E2DC569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3202-D806-4596-B738-5EFF906A959D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5234BA-58AC-4B2A-810E-78129A0FA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C9DCA1-C6F2-4CF8-AD8A-7151584B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21152-6F5D-4953-9548-73735ECF3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916F0-D4AD-4E4E-B6B4-3A6A6BAC6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3202-D806-4596-B738-5EFF906A959D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95BE9-D92C-4FE0-AFA4-E1A698F15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8B18E-5C3A-48C0-96B0-9B54BCBC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58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5E6C72-7166-4CA2-BC9E-C452D7AB6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3202-D806-4596-B738-5EFF906A959D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2E8DAF-2365-48A4-8150-C5BCAF10C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120AC-937E-4B78-B520-3A8707C5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3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DD97-A677-45A3-AD27-50F3B7686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9FAE0-B897-45AD-B735-9875E0B57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F4331-14A5-4906-B535-11DFC7BB8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5BE19-62C1-4201-BE5A-06A040EF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3202-D806-4596-B738-5EFF906A959D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9B403-FD2B-4AAB-A35A-3D5E1168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1C00C-92D0-4167-83E0-D6C96287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9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9E95F-F2A1-41BB-8B65-1CBC83EF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00368E-6900-484E-8EE4-2022CE8B6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11AFA-F4D4-4382-89A4-1033B9377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79854-9770-4B55-9842-F704E5A95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3202-D806-4596-B738-5EFF906A959D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E9529-00BE-434D-88DD-255B69E7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C066D-5495-4B44-B716-BD7D0605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47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3" Type="http://schemas.openxmlformats.org/officeDocument/2006/relationships/slideLayout" Target="../slideLayouts/slideLayout15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16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3447FF-3495-4E79-BFE3-BFEE93C4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3DAE0-3EFD-48A2-9700-FE7CE93A8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952D2-743E-4B8A-A3A7-F3C054AA24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C3202-D806-4596-B738-5EFF906A959D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4BA33-A220-4C6F-97D3-EC5A351B9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C0680-4F5F-4D3E-8B9C-72D97FCC6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C7BE7-978E-4B01-9470-E85C6231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2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/>
          <p:cNvGraphicFramePr>
            <a:graphicFrameLocks noChangeAspect="1"/>
          </p:cNvGraphicFramePr>
          <p:nvPr>
            <p:custDataLst>
              <p:tags r:id="rId8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think-cell Slide" r:id="rId9" imgW="216" imgH="216" progId="TCLayout.ActiveDocument.1">
                  <p:embed/>
                </p:oleObj>
              </mc:Choice>
              <mc:Fallback>
                <p:oleObj name="think-cell Slide" r:id="rId9" imgW="216" imgH="216" progId="TCLayout.ActiveDocument.1">
                  <p:embed/>
                  <p:pic>
                    <p:nvPicPr>
                      <p:cNvPr id="17" name="Object 16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ddCustomFooter#1"/>
          <p:cNvSpPr txBox="1"/>
          <p:nvPr/>
        </p:nvSpPr>
        <p:spPr>
          <a:xfrm>
            <a:off x="254403" y="6259454"/>
            <a:ext cx="2088024" cy="323141"/>
          </a:xfrm>
          <a:prstGeom prst="rect">
            <a:avLst/>
          </a:prstGeom>
          <a:noFill/>
        </p:spPr>
        <p:txBody>
          <a:bodyPr wrap="none" lIns="121896" tIns="60948" rIns="121896" bIns="60948" rtlCol="0">
            <a:spAutoFit/>
          </a:bodyPr>
          <a:lstStyle/>
          <a:p>
            <a:pPr defTabSz="1218930"/>
            <a:r>
              <a:rPr lang="en-US" sz="1300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© Atos - Confidential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600" y="312000"/>
            <a:ext cx="11664000" cy="756000"/>
          </a:xfrm>
          <a:prstGeom prst="rect">
            <a:avLst/>
          </a:prstGeom>
        </p:spPr>
        <p:txBody>
          <a:bodyPr vert="horz" lIns="121896" tIns="60948" rIns="121896" bIns="60948" rtlCol="0" anchor="t" anchorCtr="0">
            <a:noAutofit/>
          </a:bodyPr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200" y="1454400"/>
            <a:ext cx="11664000" cy="4633200"/>
          </a:xfrm>
          <a:prstGeom prst="rect">
            <a:avLst/>
          </a:prstGeom>
        </p:spPr>
        <p:txBody>
          <a:bodyPr vert="horz" lIns="121896" tIns="60948" rIns="121896" bIns="60948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085894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71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893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59926" indent="-359926" algn="l" defTabSz="1218930" rtl="0" eaLnBrk="1" latinLnBrk="0" hangingPunct="1">
        <a:spcBef>
          <a:spcPct val="20000"/>
        </a:spcBef>
        <a:buClr>
          <a:schemeClr val="tx2"/>
        </a:buClr>
        <a:buFont typeface="Lucida Sans Unicode" pitchFamily="34" charset="0"/>
        <a:buChar char="▶"/>
        <a:defRPr sz="21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19839" indent="-359926" algn="l" defTabSz="1218930" rtl="0" eaLnBrk="1" latinLnBrk="0" hangingPunct="1">
        <a:spcBef>
          <a:spcPts val="512"/>
        </a:spcBef>
        <a:buClr>
          <a:schemeClr val="tx2"/>
        </a:buClr>
        <a:buFont typeface="Arial" pitchFamily="34" charset="0"/>
        <a:buChar char="–"/>
        <a:defRPr sz="21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079760" indent="-359926" algn="l" defTabSz="121893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1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439676" indent="-359926" algn="l" defTabSz="121893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1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799602" indent="-359926" algn="l" defTabSz="121893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21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3352044" indent="-304728" algn="l" defTabSz="121893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512" indent="-304728" algn="l" defTabSz="121893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974" indent="-304728" algn="l" defTabSz="121893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436" indent="-304728" algn="l" defTabSz="121893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59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30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92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58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16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775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40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03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b="0" dirty="0"/>
            </a:br>
            <a:r>
              <a:rPr lang="en-US" b="0" dirty="0"/>
              <a:t> </a:t>
            </a:r>
            <a:r>
              <a:rPr lang="en-US" sz="3200" b="0" dirty="0"/>
              <a:t>SAP S/4HANA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14757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36AB2-C4B8-4396-93BA-771ACF94A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single copy of data – one source of truth</a:t>
            </a:r>
            <a:br>
              <a:rPr lang="en-IN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49ACA7-541F-45AA-A842-9A2589874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546" y="1454150"/>
            <a:ext cx="9638920" cy="46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8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CE99E-ED0E-49BC-AA52-D442E20F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user experience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A16772-A076-463C-90D6-011BE0BC5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162" y="1454150"/>
            <a:ext cx="10565688" cy="46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F014A-4D6A-4E10-9678-A34695A6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SAP Fiori: The user experience of SAP S/4HANA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5F3D6B-B35A-49E2-8527-92C7BFE70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889" y="1454150"/>
            <a:ext cx="10634235" cy="46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3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5832-7E49-4193-A45A-E2A8CA5A7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Transition to SAP S/4HANA</a:t>
            </a:r>
            <a:br>
              <a:rPr lang="en-IN" dirty="0"/>
            </a:br>
            <a:r>
              <a:rPr lang="en-IN" dirty="0"/>
              <a:t>Three different approaches to move to SAP S/4HANA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D5DA1-77D0-438C-8391-50C7DDBDD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19" y="1323381"/>
            <a:ext cx="11036285" cy="477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0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8636-5661-4463-BDAF-10E8FC0D3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implementation</a:t>
            </a:r>
            <a:br>
              <a:rPr lang="en-IN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C85D49-71D4-4CDB-A588-E76F18423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119" y="1267582"/>
            <a:ext cx="10919761" cy="478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1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1E42-1193-4FDD-AC8F-18019995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conversion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DC82FC-D024-4B10-9924-A67F70694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164" y="1289838"/>
            <a:ext cx="10783671" cy="475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9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0E8B9-E937-433D-95B0-47101655F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S/4HANA On–Premise Conversion Paths</a:t>
            </a:r>
            <a:br>
              <a:rPr lang="en-IN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26A2EB-81E5-4D97-B192-1E15CCC01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728" y="1318438"/>
            <a:ext cx="8483182" cy="476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7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D969-C463-46A4-8FE4-96195DB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conversion guided procedure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FE95A-CFDB-4D35-8045-F122514D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8" y="1533861"/>
            <a:ext cx="11568244" cy="37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693ED-729E-41AD-8B4B-4514E9F52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transformation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B604D6-4B7A-44E7-A7DB-6464468F1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343" y="1394098"/>
            <a:ext cx="10911313" cy="472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1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2359-816F-4F16-A30C-B4464C18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 options understand the difference</a:t>
            </a:r>
            <a:br>
              <a:rPr lang="en-IN" dirty="0"/>
            </a:br>
            <a:endParaRPr lang="en-US" dirty="0"/>
          </a:p>
        </p:txBody>
      </p:sp>
      <p:pic>
        <p:nvPicPr>
          <p:cNvPr id="184" name="Content Placeholder 183">
            <a:extLst>
              <a:ext uri="{FF2B5EF4-FFF2-40B4-BE49-F238E27FC236}">
                <a16:creationId xmlns:a16="http://schemas.microsoft.com/office/drawing/2014/main" id="{70DB1780-1E76-49A6-95AC-9CFC5F02A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757" y="1424762"/>
            <a:ext cx="11178485" cy="443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4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5872C8-D8FF-4BC8-8F1D-D0BAB396B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977" y="106325"/>
            <a:ext cx="11578856" cy="59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0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A3A76-AB2C-4920-8DD6-DBD3EEF0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New customer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0679EA-50C8-414C-B3B2-FD03839B0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3079" y="1317246"/>
            <a:ext cx="6699601" cy="477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0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D2E0-414B-4E52-936C-513FC6A8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b="0" dirty="0"/>
              <a:t>Customer Suite on non-HANA DB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745680-11AD-40F4-B824-605599A83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889" y="1286483"/>
            <a:ext cx="6790221" cy="47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3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BC14-DABE-4B77-A9AD-31289070C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Customer using Suite on HANA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5BA537-5033-48CD-BB2C-DCAF5ABC8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9552" y="1354718"/>
            <a:ext cx="6712895" cy="480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BBCA-C094-40AD-9F35-4DC09851A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Pre-migration activities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511B94-811F-4105-A717-5C1E862A6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00" y="1371599"/>
            <a:ext cx="6406301" cy="46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7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6E3EA-64C3-4BC2-9D33-AB3DFB50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Indicators of success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A3D01F-F824-405F-A877-906A33A7E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00" y="1560945"/>
            <a:ext cx="8552662" cy="373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5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D095-F51D-4F47-9A97-955902B2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Key Points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239195-F644-4937-960B-5126D08F0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00" y="1703575"/>
            <a:ext cx="10090760" cy="34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3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S/4HANA 1610 – a brief info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2" y="670554"/>
            <a:ext cx="11184565" cy="5926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741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BC187B-9804-4C70-B7F2-05438E109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49" y="1911971"/>
            <a:ext cx="6172735" cy="33835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93C015-4288-4C48-8081-A2350F83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27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3FA063-C4FC-4EC5-A52E-86200D5E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S/4HANA 1805 – A brief info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DFCD2D-6B23-4753-BBAB-6D6F0B186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684" y="2401373"/>
            <a:ext cx="5476268" cy="226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88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2D54EE-2700-4888-B863-87441F05D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373" y="1414949"/>
            <a:ext cx="5529335" cy="4632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7608C-DDBF-4AB5-B876-74EABC93A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28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A79487-9D34-4DAE-94F2-58ED46262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SAP S/4HANA Cloud for Finance</a:t>
            </a:r>
            <a:br>
              <a:rPr lang="en-US" b="0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4022AA2-54B7-4568-938F-77758551A08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Intelligent GR/IR account reconciliation with SAP Leonardo</a:t>
            </a:r>
          </a:p>
        </p:txBody>
      </p:sp>
    </p:spTree>
    <p:extLst>
      <p:ext uri="{BB962C8B-B14F-4D97-AF65-F5344CB8AC3E}">
        <p14:creationId xmlns:p14="http://schemas.microsoft.com/office/powerpoint/2010/main" val="252475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0FFA37-5746-434C-AE36-2DB621903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1871" y="1414949"/>
            <a:ext cx="5248257" cy="4632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8CD08A-2524-4253-A3B7-33EF15ACE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29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A9F196-DDFC-434C-9938-B322AC07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SAP S/4HANA Cloud for Manufacturing</a:t>
            </a:r>
            <a:br>
              <a:rPr lang="en-US" b="0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606C98E-4463-42E5-928C-F79863F1845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Inspection lot analytics</a:t>
            </a:r>
          </a:p>
        </p:txBody>
      </p:sp>
    </p:spTree>
    <p:extLst>
      <p:ext uri="{BB962C8B-B14F-4D97-AF65-F5344CB8AC3E}">
        <p14:creationId xmlns:p14="http://schemas.microsoft.com/office/powerpoint/2010/main" val="130004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0D7F-717C-4604-B6E5-96CC1C08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b="0" dirty="0"/>
            </a:br>
            <a:r>
              <a:rPr lang="en-IN" b="0" dirty="0"/>
              <a:t>What is SAP S/4HANA?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CF8AB-6FFA-4140-B97C-862BA5476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600" y="1241749"/>
            <a:ext cx="11664000" cy="4633200"/>
          </a:xfrm>
        </p:spPr>
        <p:txBody>
          <a:bodyPr/>
          <a:lstStyle/>
          <a:p>
            <a:r>
              <a:rPr lang="en-IN" dirty="0"/>
              <a:t>The next version of SAP Business Suite</a:t>
            </a:r>
          </a:p>
          <a:p>
            <a:endParaRPr lang="en-IN" dirty="0"/>
          </a:p>
          <a:p>
            <a:r>
              <a:rPr lang="en-IN" dirty="0"/>
              <a:t>New code base, only supported with the SAP HANA DB</a:t>
            </a:r>
          </a:p>
          <a:p>
            <a:endParaRPr lang="en-IN" dirty="0"/>
          </a:p>
          <a:p>
            <a:r>
              <a:rPr lang="en-IN" dirty="0"/>
              <a:t>SAP S/4HANA is SAP’s next-generation business suite that enables customers to streamline data models, optimize daily business transactions, accelerate strategic decision making, and simplify with a digital core – whether you use it in the cloud or on premise.</a:t>
            </a:r>
          </a:p>
          <a:p>
            <a:endParaRPr lang="en-IN" dirty="0"/>
          </a:p>
          <a:p>
            <a:r>
              <a:rPr lang="en-IN" dirty="0"/>
              <a:t>S/4HANA themes</a:t>
            </a:r>
          </a:p>
          <a:p>
            <a:pPr marL="0" indent="0">
              <a:buNone/>
            </a:pPr>
            <a:r>
              <a:rPr lang="en-IN" dirty="0"/>
              <a:t>	Renewed interface with Fiori UX</a:t>
            </a:r>
          </a:p>
          <a:p>
            <a:pPr marL="0" indent="0">
              <a:buNone/>
            </a:pPr>
            <a:r>
              <a:rPr lang="en-IN" dirty="0"/>
              <a:t>	Simplified structure with SAP HANA </a:t>
            </a:r>
          </a:p>
          <a:p>
            <a:pPr marL="0" indent="0">
              <a:buNone/>
            </a:pPr>
            <a:endParaRPr lang="en-IN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02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604E12-DF70-4F4C-8609-BB03D0B98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5078" y="1414949"/>
            <a:ext cx="6041843" cy="4632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B7D9FB-1CA8-4314-A1FB-DECE5FB59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30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E33D49-9E7E-46F5-B54C-CFA23848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SAP S/4HANA Cloud for Professional Services</a:t>
            </a:r>
            <a:br>
              <a:rPr lang="en-US" b="0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0770F8-AFA9-43A6-AA2B-282B82EC6CB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Manage Cost Rates – Professional Services app</a:t>
            </a:r>
          </a:p>
        </p:txBody>
      </p:sp>
    </p:spTree>
    <p:extLst>
      <p:ext uri="{BB962C8B-B14F-4D97-AF65-F5344CB8AC3E}">
        <p14:creationId xmlns:p14="http://schemas.microsoft.com/office/powerpoint/2010/main" val="2815250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E36DC2-0A48-4647-BE96-5F7153A40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5339" y="1701097"/>
            <a:ext cx="6241321" cy="382557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D00685-5780-46C1-B335-9DC69CB7F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31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D475D7-8A95-4E8D-9BC9-61B1B4065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dirty="0"/>
              <a:t>SAP S/4HANA Cloud for Enterprise Portfolio and Project Management</a:t>
            </a:r>
            <a:br>
              <a:rPr lang="en-US" sz="2400" b="0" dirty="0"/>
            </a:br>
            <a:endParaRPr lang="en-US" sz="2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3104254-8733-49B0-A051-70AD27C03E7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Project forecasting based on historical project data</a:t>
            </a:r>
          </a:p>
        </p:txBody>
      </p:sp>
    </p:spTree>
    <p:extLst>
      <p:ext uri="{BB962C8B-B14F-4D97-AF65-F5344CB8AC3E}">
        <p14:creationId xmlns:p14="http://schemas.microsoft.com/office/powerpoint/2010/main" val="2991913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2E3178-D108-4333-BD10-0468D8700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846" y="1414949"/>
            <a:ext cx="6077610" cy="4632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39EB3A-8F0E-4EE7-9391-A66BF7B8B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32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9B6F28-1D47-417A-ADBE-8D6F0D43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SAP S/4HANA Cloud for Sourcing and Procurement</a:t>
            </a:r>
            <a:br>
              <a:rPr lang="en-US" b="0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4D6AF6F-C43F-48F8-8A42-6C552EBA684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Smart buying</a:t>
            </a:r>
          </a:p>
        </p:txBody>
      </p:sp>
    </p:spTree>
    <p:extLst>
      <p:ext uri="{BB962C8B-B14F-4D97-AF65-F5344CB8AC3E}">
        <p14:creationId xmlns:p14="http://schemas.microsoft.com/office/powerpoint/2010/main" val="1705009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B7A8-AD0E-4363-A975-1E3E0BD3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Where to find more information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2086D9-067E-43CC-B760-DF3965334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410" y="1671849"/>
            <a:ext cx="11645180" cy="35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5E0B-744B-4AB7-B114-7C5BD850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6D3AA2-8AF0-4DF7-8BB0-8BFBA1B87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307" y="1454150"/>
            <a:ext cx="11235399" cy="46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591">
            <a:extLst>
              <a:ext uri="{FF2B5EF4-FFF2-40B4-BE49-F238E27FC236}">
                <a16:creationId xmlns:a16="http://schemas.microsoft.com/office/drawing/2014/main" id="{383129F6-DD3B-4006-AAD0-952737AE798B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485014" y="1297172"/>
            <a:ext cx="9221972" cy="4827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11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746F-3A09-4D26-B75E-D67E963E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truly new product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4401C0-2B3D-4C42-B602-A4033DC96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673" y="1785392"/>
            <a:ext cx="8866667" cy="3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FCA1-4D16-4DDB-811E-5843DE635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SAP HANA, great simplifier for enterprise applications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9D5E70-C4A4-4767-9506-058BA1B64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095" y="1705875"/>
            <a:ext cx="11523809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4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DE30-40A5-4540-8FD6-C8BC6D2F2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S/4 HANA Pillars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DC839F-4D67-4E25-AEBB-72C71A166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393" y="1392866"/>
            <a:ext cx="9270225" cy="469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2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F5B5-5507-497A-8717-3D528E9B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are the differences between Suite on HANA and S/4HANA?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92BFD2-3744-4C59-85FD-3576C2464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696" y="1454150"/>
            <a:ext cx="9784620" cy="46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3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34E9-E476-426B-9095-3F928F168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Completely New Data Model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BF59BA-FC2E-4EB1-9ECB-A104D2248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215" y="1429082"/>
            <a:ext cx="9625790" cy="465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19D1-3D92-47F3-BBC1-9524850F0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S/4HANA Example of dramatic simplification:</a:t>
            </a:r>
            <a:br>
              <a:rPr lang="en-IN" dirty="0"/>
            </a:br>
            <a:r>
              <a:rPr lang="en-US" dirty="0"/>
              <a:t>Finance - invoice posting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1CC3EF-0AC8-44F5-BC3C-3338A5BEE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975" y="1307805"/>
            <a:ext cx="10244083" cy="475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4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-Atos_Widescreen">
  <a:themeElements>
    <a:clrScheme name="Atos Theme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283</Words>
  <PresentationFormat>Widescreen</PresentationFormat>
  <Paragraphs>57</Paragraphs>
  <Slides>35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Lucida Sans Unicode</vt:lpstr>
      <vt:lpstr>Verdana</vt:lpstr>
      <vt:lpstr>Office Theme</vt:lpstr>
      <vt:lpstr>PPT-Atos_Widescreen</vt:lpstr>
      <vt:lpstr>think-cell Slide</vt:lpstr>
      <vt:lpstr>  SAP S/4HANA</vt:lpstr>
      <vt:lpstr>PowerPoint Presentation</vt:lpstr>
      <vt:lpstr> What is SAP S/4HANA?</vt:lpstr>
      <vt:lpstr>A truly new product</vt:lpstr>
      <vt:lpstr>SAP HANA, great simplifier for enterprise applications</vt:lpstr>
      <vt:lpstr>S/4 HANA Pillars</vt:lpstr>
      <vt:lpstr>What are the differences between Suite on HANA and S/4HANA?</vt:lpstr>
      <vt:lpstr>A Completely New Data Model </vt:lpstr>
      <vt:lpstr>S/4HANA Example of dramatic simplification: Finance - invoice posting </vt:lpstr>
      <vt:lpstr>A single copy of data – one source of truth </vt:lpstr>
      <vt:lpstr>New user experience </vt:lpstr>
      <vt:lpstr>SAP Fiori: The user experience of SAP S/4HANA</vt:lpstr>
      <vt:lpstr>Transition to SAP S/4HANA Three different approaches to move to SAP S/4HANA</vt:lpstr>
      <vt:lpstr>New implementation </vt:lpstr>
      <vt:lpstr>System conversion </vt:lpstr>
      <vt:lpstr>S/4HANA On–Premise Conversion Paths </vt:lpstr>
      <vt:lpstr>System conversion guided procedure  </vt:lpstr>
      <vt:lpstr>Landscape transformation </vt:lpstr>
      <vt:lpstr>Deployment options understand the difference </vt:lpstr>
      <vt:lpstr>New customer </vt:lpstr>
      <vt:lpstr>Customer Suite on non-HANA DB </vt:lpstr>
      <vt:lpstr>Customer using Suite on HANA </vt:lpstr>
      <vt:lpstr>Pre-migration activities </vt:lpstr>
      <vt:lpstr>Indicators of success</vt:lpstr>
      <vt:lpstr>5 Key Points</vt:lpstr>
      <vt:lpstr>S/4HANA 1610 – a brief info</vt:lpstr>
      <vt:lpstr>S/4HANA 1805 – A brief info</vt:lpstr>
      <vt:lpstr>SAP S/4HANA Cloud for Finance </vt:lpstr>
      <vt:lpstr>SAP S/4HANA Cloud for Manufacturing </vt:lpstr>
      <vt:lpstr>SAP S/4HANA Cloud for Professional Services </vt:lpstr>
      <vt:lpstr>SAP S/4HANA Cloud for Enterprise Portfolio and Project Management </vt:lpstr>
      <vt:lpstr>SAP S/4HANA Cloud for Sourcing and Procurement </vt:lpstr>
      <vt:lpstr>Where to find more information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2017-10-23T12:55:41Z</dcterms:created>
  <dcterms:modified xsi:type="dcterms:W3CDTF">2018-07-01T06:58:11Z</dcterms:modified>
</cp:coreProperties>
</file>